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74" r:id="rId9"/>
    <p:sldId id="266" r:id="rId10"/>
    <p:sldId id="275" r:id="rId11"/>
    <p:sldId id="270" r:id="rId12"/>
    <p:sldId id="272" r:id="rId13"/>
    <p:sldId id="271" r:id="rId14"/>
    <p:sldId id="268" r:id="rId15"/>
    <p:sldId id="276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3"/>
    <a:srgbClr val="FF2121"/>
    <a:srgbClr val="92D050"/>
    <a:srgbClr val="BA8AFF"/>
    <a:srgbClr val="1CDFF5"/>
    <a:srgbClr val="9405FC"/>
    <a:srgbClr val="770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BAB4C-4FDC-52F6-5A7E-32C64413CFA8}" v="1147" dt="2025-04-01T23:23:01.296"/>
    <p1510:client id="{69B8DAB6-5256-D552-8E95-DD7089A8B4FA}" v="136" dt="2025-04-01T23:33:35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484" autoAdjust="0"/>
  </p:normalViewPr>
  <p:slideViewPr>
    <p:cSldViewPr snapToGrid="0">
      <p:cViewPr varScale="1">
        <p:scale>
          <a:sx n="105" d="100"/>
          <a:sy n="105" d="100"/>
        </p:scale>
        <p:origin x="8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7D0D4-D598-4D25-A5BB-590F4F242B11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0E163-3BEC-4451-BA2C-88E68118A5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0E163-3BEC-4451-BA2C-88E68118A56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0E163-3BEC-4451-BA2C-88E68118A56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29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0E163-3BEC-4451-BA2C-88E68118A56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9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Subtítul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pt-BR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134541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/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4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/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2" name="Espaço reservado para tabela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pt-BR" sz="2400">
                <a:latin typeface="+mn-lt"/>
              </a:defRPr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02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pt-BR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pt-BR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pt-BR" sz="1800" spc="0"/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pt-BR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pt-BR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pt-BR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pt-BR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803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Tabela 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pt-BR" sz="2400">
                <a:latin typeface="+mn-lt"/>
              </a:defRPr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8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chamen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8" name="Elemento gráfico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  <p:pic>
          <p:nvPicPr>
            <p:cNvPr id="4" name="Espaço Reservado para Conteúdo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pt-BR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pt-BR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pt-BR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pt-BR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pt-BR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pt-BR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27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pt-BR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38224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 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pic>
          <p:nvPicPr>
            <p:cNvPr id="6" name="Espaço Reservado para Conteúdo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9" name="Elemento gráfico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pt-BR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pt-BR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pt-BR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pt-BR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pt-BR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pt-BR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59908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pt-BR" sz="3200" cap="all" spc="3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59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da Seção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pt-BR" sz="2400" cap="all" spc="3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pt-BR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47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ítulo e 2 colunas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t-BR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749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Elemento gráfico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13" name="Elemento gráfico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Elemento gráfico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7" name="Elemento gráfico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pt-BR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142257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pic>
          <p:nvPicPr>
            <p:cNvPr id="6" name="Imagem 5" descr="Uma espiral azul e púrpura&#10;&#10;Descrição gerada automaticamente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Elemento gráfico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12" name="Elemento gráfico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13" name="Elemento gráfico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Elemento gráfico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10" name="Elemento gráfico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</p:grp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21" name="Espaço Reservado para Conteúdo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2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ítulo e 2 colu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Elemento gráfico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" name="Elemento gráfico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" name="Elemento gráfico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pt-BR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pt-BR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pt-BR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pt-BR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pt-BR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pt-BR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22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6D4658BC-82DD-4D2A-9BC0-3C2B01A580C9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62789CC4-1184-4CAD-ACC2-298B22780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9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t-B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7F436-3CD6-9D99-C724-6DAF4970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17" y="3013219"/>
            <a:ext cx="10035766" cy="831561"/>
          </a:xfrm>
        </p:spPr>
        <p:txBody>
          <a:bodyPr/>
          <a:lstStyle/>
          <a:p>
            <a:r>
              <a:rPr lang="pt-BR" dirty="0"/>
              <a:t>A TORRE DOS NÚMEROS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3249CF-6DA3-8648-1DEE-AC3085A80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7780" y="6553201"/>
            <a:ext cx="5794218" cy="280658"/>
          </a:xfrm>
        </p:spPr>
        <p:txBody>
          <a:bodyPr/>
          <a:lstStyle/>
          <a:p>
            <a:r>
              <a:rPr lang="pt-BR" sz="1600" dirty="0"/>
              <a:t>MVP – Produto Mínimo Viável</a:t>
            </a:r>
          </a:p>
        </p:txBody>
      </p:sp>
    </p:spTree>
    <p:extLst>
      <p:ext uri="{BB962C8B-B14F-4D97-AF65-F5344CB8AC3E}">
        <p14:creationId xmlns:p14="http://schemas.microsoft.com/office/powerpoint/2010/main" val="263539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C253-4304-5B73-1D23-AE3A6AAF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C74359C-86BB-57B4-A530-362594D2D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71" y="493765"/>
            <a:ext cx="11193857" cy="534935"/>
          </a:xfrm>
        </p:spPr>
        <p:txBody>
          <a:bodyPr/>
          <a:lstStyle/>
          <a:p>
            <a:r>
              <a:rPr lang="pt-BR" sz="3200" dirty="0"/>
              <a:t>NÍVEL DE ESFORÇO X VALOR DE NEGÓCIO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E8A7F8E-4F27-20FC-28F7-3C6BC5C23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48502"/>
              </p:ext>
            </p:extLst>
          </p:nvPr>
        </p:nvGraphicFramePr>
        <p:xfrm>
          <a:off x="499071" y="1234015"/>
          <a:ext cx="11193856" cy="5130220"/>
        </p:xfrm>
        <a:graphic>
          <a:graphicData uri="http://schemas.openxmlformats.org/drawingml/2006/table">
            <a:tbl>
              <a:tblPr firstCol="1" lastRow="1">
                <a:tableStyleId>{08FB837D-C827-4EFA-A057-4D05807E0F7C}</a:tableStyleId>
              </a:tblPr>
              <a:tblGrid>
                <a:gridCol w="2798464">
                  <a:extLst>
                    <a:ext uri="{9D8B030D-6E8A-4147-A177-3AD203B41FA5}">
                      <a16:colId xmlns:a16="http://schemas.microsoft.com/office/drawing/2014/main" val="469392585"/>
                    </a:ext>
                  </a:extLst>
                </a:gridCol>
                <a:gridCol w="2798464">
                  <a:extLst>
                    <a:ext uri="{9D8B030D-6E8A-4147-A177-3AD203B41FA5}">
                      <a16:colId xmlns:a16="http://schemas.microsoft.com/office/drawing/2014/main" val="2655331549"/>
                    </a:ext>
                  </a:extLst>
                </a:gridCol>
                <a:gridCol w="2798464">
                  <a:extLst>
                    <a:ext uri="{9D8B030D-6E8A-4147-A177-3AD203B41FA5}">
                      <a16:colId xmlns:a16="http://schemas.microsoft.com/office/drawing/2014/main" val="2386417748"/>
                    </a:ext>
                  </a:extLst>
                </a:gridCol>
                <a:gridCol w="2798464">
                  <a:extLst>
                    <a:ext uri="{9D8B030D-6E8A-4147-A177-3AD203B41FA5}">
                      <a16:colId xmlns:a16="http://schemas.microsoft.com/office/drawing/2014/main" val="2029356763"/>
                    </a:ext>
                  </a:extLst>
                </a:gridCol>
              </a:tblGrid>
              <a:tr h="1282555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EEE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Tempus Sans IT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Tempus Sans ITC"/>
                        </a:rPr>
                        <a:t>Introdução da tela inicial</a:t>
                      </a:r>
                    </a:p>
                  </a:txBody>
                  <a:tcPr>
                    <a:solidFill>
                      <a:srgbClr val="FFFF5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ambiente e estruturas</a:t>
                      </a:r>
                    </a:p>
                  </a:txBody>
                  <a:tcPr>
                    <a:solidFill>
                      <a:srgbClr val="FF212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recompensa</a:t>
                      </a:r>
                    </a:p>
                  </a:txBody>
                  <a:tcPr>
                    <a:solidFill>
                      <a:srgbClr val="FF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614676"/>
                  </a:ext>
                </a:extLst>
              </a:tr>
              <a:tr h="1282555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EE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dos personagens</a:t>
                      </a:r>
                    </a:p>
                  </a:txBody>
                  <a:tcPr>
                    <a:solidFill>
                      <a:srgbClr val="FFFF5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b="0" i="0" u="none" strike="noStrike" kern="1200" noProof="0" dirty="0">
                        <a:solidFill>
                          <a:srgbClr val="FFFF53"/>
                        </a:solidFill>
                        <a:effectLst/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20648"/>
                  </a:ext>
                </a:extLst>
              </a:tr>
              <a:tr h="1282555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E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Programar as fases inicias</a:t>
                      </a:r>
                    </a:p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Movimentação do personagem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Tempus Sans IT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Tempus Sans ITC"/>
                        </a:rPr>
                        <a:t>Formulação dos chefes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b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571634"/>
                  </a:ext>
                </a:extLst>
              </a:tr>
              <a:tr h="1282555">
                <a:tc>
                  <a:txBody>
                    <a:bodyPr/>
                    <a:lstStyle/>
                    <a:p>
                      <a:endParaRPr lang="pt-BR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</a:txBody>
                  <a:tcPr>
                    <a:solidFill>
                      <a:srgbClr val="7702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$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$$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$$$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865680"/>
                  </a:ext>
                </a:extLst>
              </a:tr>
            </a:tbl>
          </a:graphicData>
        </a:graphic>
      </p:graphicFrame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5C1AE84-6A03-C432-4C2B-0D15909A8F5F}"/>
              </a:ext>
            </a:extLst>
          </p:cNvPr>
          <p:cNvCxnSpPr>
            <a:cxnSpLocks/>
          </p:cNvCxnSpPr>
          <p:nvPr/>
        </p:nvCxnSpPr>
        <p:spPr>
          <a:xfrm>
            <a:off x="499071" y="1244082"/>
            <a:ext cx="0" cy="5120153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89DD527-1D4E-A8EB-A89F-810C55E26949}"/>
              </a:ext>
            </a:extLst>
          </p:cNvPr>
          <p:cNvCxnSpPr>
            <a:cxnSpLocks/>
          </p:cNvCxnSpPr>
          <p:nvPr/>
        </p:nvCxnSpPr>
        <p:spPr>
          <a:xfrm>
            <a:off x="11701961" y="1234015"/>
            <a:ext cx="0" cy="5120153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466B972-1505-813D-B43B-9816E67BDC94}"/>
              </a:ext>
            </a:extLst>
          </p:cNvPr>
          <p:cNvCxnSpPr>
            <a:cxnSpLocks/>
          </p:cNvCxnSpPr>
          <p:nvPr/>
        </p:nvCxnSpPr>
        <p:spPr>
          <a:xfrm>
            <a:off x="499071" y="1244082"/>
            <a:ext cx="11193856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6F8F3DC-8EE9-0A8A-D2E5-5D1986501F0B}"/>
              </a:ext>
            </a:extLst>
          </p:cNvPr>
          <p:cNvCxnSpPr>
            <a:cxnSpLocks/>
          </p:cNvCxnSpPr>
          <p:nvPr/>
        </p:nvCxnSpPr>
        <p:spPr>
          <a:xfrm>
            <a:off x="499071" y="6354168"/>
            <a:ext cx="11193856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899523EB-3CF9-F2EB-A764-00AD0B0DC353}"/>
              </a:ext>
            </a:extLst>
          </p:cNvPr>
          <p:cNvSpPr/>
          <p:nvPr/>
        </p:nvSpPr>
        <p:spPr>
          <a:xfrm>
            <a:off x="476141" y="6328583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406C572-8A42-741A-18B5-A37367C48170}"/>
              </a:ext>
            </a:extLst>
          </p:cNvPr>
          <p:cNvSpPr/>
          <p:nvPr/>
        </p:nvSpPr>
        <p:spPr>
          <a:xfrm>
            <a:off x="476088" y="1219993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564982E-A127-66E9-D962-630552850211}"/>
              </a:ext>
            </a:extLst>
          </p:cNvPr>
          <p:cNvSpPr/>
          <p:nvPr/>
        </p:nvSpPr>
        <p:spPr>
          <a:xfrm>
            <a:off x="11676134" y="1219991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B5B992A-E60F-438B-9F8D-E8E86544CB99}"/>
              </a:ext>
            </a:extLst>
          </p:cNvPr>
          <p:cNvSpPr/>
          <p:nvPr/>
        </p:nvSpPr>
        <p:spPr>
          <a:xfrm>
            <a:off x="11677480" y="6328445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9A703A21-7646-A712-2031-FBFF6CA71D07}"/>
              </a:ext>
            </a:extLst>
          </p:cNvPr>
          <p:cNvCxnSpPr>
            <a:cxnSpLocks/>
          </p:cNvCxnSpPr>
          <p:nvPr/>
        </p:nvCxnSpPr>
        <p:spPr>
          <a:xfrm>
            <a:off x="3311748" y="1265710"/>
            <a:ext cx="0" cy="5108454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D4A9D9C-FD06-CE12-AACB-66CD281886CA}"/>
              </a:ext>
            </a:extLst>
          </p:cNvPr>
          <p:cNvCxnSpPr>
            <a:cxnSpLocks/>
          </p:cNvCxnSpPr>
          <p:nvPr/>
        </p:nvCxnSpPr>
        <p:spPr>
          <a:xfrm flipH="1" flipV="1">
            <a:off x="521807" y="5055206"/>
            <a:ext cx="11180154" cy="7889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6682BEB-3C95-0B91-DBFB-7AA2719F6516}"/>
              </a:ext>
            </a:extLst>
          </p:cNvPr>
          <p:cNvSpPr/>
          <p:nvPr/>
        </p:nvSpPr>
        <p:spPr>
          <a:xfrm>
            <a:off x="6088856" y="3196429"/>
            <a:ext cx="2819398" cy="589756"/>
          </a:xfrm>
          <a:prstGeom prst="rect">
            <a:avLst/>
          </a:prstGeom>
          <a:solidFill>
            <a:srgbClr val="FF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534B5E-E8CD-A359-5D20-74966D15086D}"/>
              </a:ext>
            </a:extLst>
          </p:cNvPr>
          <p:cNvSpPr/>
          <p:nvPr/>
        </p:nvSpPr>
        <p:spPr>
          <a:xfrm>
            <a:off x="6100451" y="2518339"/>
            <a:ext cx="2785283" cy="681880"/>
          </a:xfrm>
          <a:prstGeom prst="rect">
            <a:avLst/>
          </a:prstGeom>
          <a:solidFill>
            <a:srgbClr val="FFFF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6FC4A36-6621-DC86-E92E-9D957F287E3B}"/>
              </a:ext>
            </a:extLst>
          </p:cNvPr>
          <p:cNvSpPr txBox="1"/>
          <p:nvPr/>
        </p:nvSpPr>
        <p:spPr>
          <a:xfrm>
            <a:off x="6114693" y="3311607"/>
            <a:ext cx="251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Tempus Sans ITC"/>
              </a:rPr>
              <a:t>Formulação do Roteiro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32B67F7-468C-0B37-4282-EF13E01ED5C0}"/>
              </a:ext>
            </a:extLst>
          </p:cNvPr>
          <p:cNvSpPr txBox="1"/>
          <p:nvPr/>
        </p:nvSpPr>
        <p:spPr>
          <a:xfrm>
            <a:off x="6119144" y="2677793"/>
            <a:ext cx="2378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Tempus Sans ITC"/>
              </a:rPr>
              <a:t>Criação do ambiente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4022167-692E-FEE2-E7CD-3C8CE1AE1265}"/>
              </a:ext>
            </a:extLst>
          </p:cNvPr>
          <p:cNvCxnSpPr>
            <a:cxnSpLocks/>
          </p:cNvCxnSpPr>
          <p:nvPr/>
        </p:nvCxnSpPr>
        <p:spPr>
          <a:xfrm>
            <a:off x="8882326" y="1255781"/>
            <a:ext cx="0" cy="5108454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632CF54-DB39-CEC6-6EF4-D59A30377079}"/>
              </a:ext>
            </a:extLst>
          </p:cNvPr>
          <p:cNvCxnSpPr>
            <a:cxnSpLocks/>
          </p:cNvCxnSpPr>
          <p:nvPr/>
        </p:nvCxnSpPr>
        <p:spPr>
          <a:xfrm>
            <a:off x="6095996" y="1234015"/>
            <a:ext cx="0" cy="5108454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C82ED01-C6DE-F247-4EFE-267D0D99EF8D}"/>
              </a:ext>
            </a:extLst>
          </p:cNvPr>
          <p:cNvCxnSpPr>
            <a:cxnSpLocks/>
          </p:cNvCxnSpPr>
          <p:nvPr/>
        </p:nvCxnSpPr>
        <p:spPr>
          <a:xfrm flipH="1" flipV="1">
            <a:off x="496231" y="3781297"/>
            <a:ext cx="11180154" cy="7889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30B5B13-F8E6-A569-6A6A-B905C8A1DEDC}"/>
              </a:ext>
            </a:extLst>
          </p:cNvPr>
          <p:cNvCxnSpPr>
            <a:cxnSpLocks/>
          </p:cNvCxnSpPr>
          <p:nvPr/>
        </p:nvCxnSpPr>
        <p:spPr>
          <a:xfrm flipH="1" flipV="1">
            <a:off x="521807" y="2503793"/>
            <a:ext cx="11180154" cy="7889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3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126C720-24B4-DE15-2D22-AC57E6D3C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336550"/>
            <a:ext cx="3093334" cy="485818"/>
          </a:xfrm>
        </p:spPr>
        <p:txBody>
          <a:bodyPr/>
          <a:lstStyle/>
          <a:p>
            <a:r>
              <a:rPr lang="pt-BR" dirty="0"/>
              <a:t>JORNADAS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8988F6-BACB-87E1-28C0-64FC009C66FC}"/>
              </a:ext>
            </a:extLst>
          </p:cNvPr>
          <p:cNvSpPr txBox="1"/>
          <p:nvPr/>
        </p:nvSpPr>
        <p:spPr>
          <a:xfrm>
            <a:off x="371475" y="1632890"/>
            <a:ext cx="4653481" cy="500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6:30 - Acorda e começa o dia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7:00 - Prepara-se para o trabalho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8:00 - Chega no trabalho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12:00 - Almoço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13:00 - Retorno ao trabalho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17:00 - Fim do expediente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18:30 - Chega em casa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19:30 - Jantar com a família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21:00 – Estudo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kern="100" dirty="0">
                <a:solidFill>
                  <a:srgbClr val="FF0000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21:30 – Joga A Torre dos Números</a:t>
            </a:r>
            <a:endParaRPr lang="pt-BR" sz="1800" kern="100" dirty="0">
              <a:solidFill>
                <a:srgbClr val="FF0000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22:00 - Relaxamento</a:t>
            </a:r>
          </a:p>
          <a:p>
            <a:r>
              <a:rPr lang="pt-BR" sz="18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23:00 - Dorme</a:t>
            </a:r>
            <a:endParaRPr lang="pt-BR" sz="18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2E2086-324B-8A43-9872-089806E849B8}"/>
              </a:ext>
            </a:extLst>
          </p:cNvPr>
          <p:cNvSpPr txBox="1"/>
          <p:nvPr/>
        </p:nvSpPr>
        <p:spPr>
          <a:xfrm>
            <a:off x="371475" y="966019"/>
            <a:ext cx="96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CDFF5"/>
                </a:solidFill>
                <a:latin typeface="Tempus Sans ITC" panose="04020404030D07020202" pitchFamily="82" charset="0"/>
              </a:rPr>
              <a:t>João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674BCB-3D4C-BE8B-E931-C40B84AA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15" y="658155"/>
            <a:ext cx="3118550" cy="55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A6E3-E711-6031-8660-E73D913D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5FAEB0F-3589-0226-0A85-2F4A43D69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336550"/>
            <a:ext cx="3093334" cy="485818"/>
          </a:xfrm>
        </p:spPr>
        <p:txBody>
          <a:bodyPr/>
          <a:lstStyle/>
          <a:p>
            <a:r>
              <a:rPr lang="pt-BR" dirty="0"/>
              <a:t>JORNADAS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4F30E6-0179-421D-3F3C-6DBA142A231F}"/>
              </a:ext>
            </a:extLst>
          </p:cNvPr>
          <p:cNvSpPr txBox="1"/>
          <p:nvPr/>
        </p:nvSpPr>
        <p:spPr>
          <a:xfrm>
            <a:off x="371475" y="1104347"/>
            <a:ext cx="832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CDFF5"/>
                </a:solidFill>
                <a:latin typeface="Tempus Sans ITC" panose="04020404030D07020202" pitchFamily="82" charset="0"/>
              </a:rPr>
              <a:t>Lara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6AA8C5-5D17-439D-C4C7-B1A7203AF7AD}"/>
              </a:ext>
            </a:extLst>
          </p:cNvPr>
          <p:cNvSpPr txBox="1"/>
          <p:nvPr/>
        </p:nvSpPr>
        <p:spPr>
          <a:xfrm>
            <a:off x="371475" y="1909546"/>
            <a:ext cx="4535504" cy="461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7:00 - Acorda e começa o dia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8:00 - Momento de aprendizado lúdico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10:00 - Intervalo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12:00 – Almoço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13:00 - Atividades escolares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15:00 - Intervalo de descanso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kern="100" dirty="0">
                <a:solidFill>
                  <a:srgbClr val="FF0000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16:00 – Joga A Torre dos Números</a:t>
            </a:r>
            <a:endParaRPr lang="pt-BR" sz="1800" kern="100" dirty="0">
              <a:solidFill>
                <a:srgbClr val="FF0000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17:00 - Hora do estudo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19:00 - Jantar com a família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20:00 - Relaxamento e preparo para dormir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21:00 – Dorme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5C02A6-8A98-BE54-7C4B-71E2AB03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055" y="822368"/>
            <a:ext cx="3702565" cy="48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6079-FA52-B665-E9DF-A0C9B67A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C52FD69-E6F5-94EA-E168-AB9FE8185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336550"/>
            <a:ext cx="3093334" cy="485818"/>
          </a:xfrm>
        </p:spPr>
        <p:txBody>
          <a:bodyPr/>
          <a:lstStyle/>
          <a:p>
            <a:r>
              <a:rPr lang="pt-BR" dirty="0"/>
              <a:t>JORNADAS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1CBD4E-E290-D634-C31E-B8470C93E460}"/>
              </a:ext>
            </a:extLst>
          </p:cNvPr>
          <p:cNvSpPr txBox="1"/>
          <p:nvPr/>
        </p:nvSpPr>
        <p:spPr>
          <a:xfrm>
            <a:off x="371475" y="851481"/>
            <a:ext cx="111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CDFF5"/>
                </a:solidFill>
                <a:latin typeface="Tempus Sans ITC" panose="04020404030D07020202" pitchFamily="82" charset="0"/>
              </a:rPr>
              <a:t>Felipe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85B2F1-52AC-760D-1291-C4E7E833230F}"/>
              </a:ext>
            </a:extLst>
          </p:cNvPr>
          <p:cNvSpPr txBox="1"/>
          <p:nvPr/>
        </p:nvSpPr>
        <p:spPr>
          <a:xfrm>
            <a:off x="371475" y="1403815"/>
            <a:ext cx="3684477" cy="5454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7:00 - Acorda e começa o dia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7:30 - Preparação para a escola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8:00 – Escola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12:00 - Intervalo e almoço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13:00 - Retorno à escola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15:30 - Chegada em casa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16:00 - Dever de casa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18:00 - Tempo livre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kern="100" dirty="0">
                <a:solidFill>
                  <a:srgbClr val="FF0000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18:30 – Joga A Torre dos Números</a:t>
            </a:r>
            <a:endParaRPr lang="pt-BR" sz="1800" kern="100" dirty="0">
              <a:solidFill>
                <a:srgbClr val="FF0000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19:30 – Jantar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20:30 - Estudo de reforço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21:00 - Preparação para dormir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22:00 - Dorme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D77CC1-E733-E75D-2FBC-E0A6153D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280" y="336550"/>
            <a:ext cx="1757120" cy="62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987C1CC-6E9D-B5AF-CC3F-CAB966139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468" y="541390"/>
            <a:ext cx="2430857" cy="592085"/>
          </a:xfrm>
        </p:spPr>
        <p:txBody>
          <a:bodyPr/>
          <a:lstStyle/>
          <a:p>
            <a:r>
              <a:rPr lang="pt-BR" sz="4000" dirty="0"/>
              <a:t>ONDAS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C2D1A6C-66F5-0147-F305-FD1D7D64E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07648"/>
              </p:ext>
            </p:extLst>
          </p:nvPr>
        </p:nvGraphicFramePr>
        <p:xfrm>
          <a:off x="688340" y="1332314"/>
          <a:ext cx="10815320" cy="4984296"/>
        </p:xfrm>
        <a:graphic>
          <a:graphicData uri="http://schemas.openxmlformats.org/drawingml/2006/table">
            <a:tbl>
              <a:tblPr firstCol="1">
                <a:tableStyleId>{08FB837D-C827-4EFA-A057-4D05807E0F7C}</a:tableStyleId>
              </a:tblPr>
              <a:tblGrid>
                <a:gridCol w="2703830">
                  <a:extLst>
                    <a:ext uri="{9D8B030D-6E8A-4147-A177-3AD203B41FA5}">
                      <a16:colId xmlns:a16="http://schemas.microsoft.com/office/drawing/2014/main" val="1355628380"/>
                    </a:ext>
                  </a:extLst>
                </a:gridCol>
                <a:gridCol w="2703830">
                  <a:extLst>
                    <a:ext uri="{9D8B030D-6E8A-4147-A177-3AD203B41FA5}">
                      <a16:colId xmlns:a16="http://schemas.microsoft.com/office/drawing/2014/main" val="2898276104"/>
                    </a:ext>
                  </a:extLst>
                </a:gridCol>
                <a:gridCol w="2703830">
                  <a:extLst>
                    <a:ext uri="{9D8B030D-6E8A-4147-A177-3AD203B41FA5}">
                      <a16:colId xmlns:a16="http://schemas.microsoft.com/office/drawing/2014/main" val="4107504011"/>
                    </a:ext>
                  </a:extLst>
                </a:gridCol>
                <a:gridCol w="2703830">
                  <a:extLst>
                    <a:ext uri="{9D8B030D-6E8A-4147-A177-3AD203B41FA5}">
                      <a16:colId xmlns:a16="http://schemas.microsoft.com/office/drawing/2014/main" val="1322850800"/>
                    </a:ext>
                  </a:extLst>
                </a:gridCol>
              </a:tblGrid>
              <a:tr h="1661432">
                <a:tc>
                  <a:txBody>
                    <a:bodyPr/>
                    <a:lstStyle/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ONDA 1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Formulação do Roteiro</a:t>
                      </a:r>
                    </a:p>
                  </a:txBody>
                  <a:tcPr>
                    <a:solidFill>
                      <a:srgbClr val="FF212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Introdução da tela inicial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5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dos personagens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638185"/>
                  </a:ext>
                </a:extLst>
              </a:tr>
              <a:tr h="1661432">
                <a:tc>
                  <a:txBody>
                    <a:bodyPr/>
                    <a:lstStyle/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ONDA 2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Movimentação do personagem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 ambiente</a:t>
                      </a:r>
                    </a:p>
                  </a:txBody>
                  <a:tcPr>
                    <a:solidFill>
                      <a:srgbClr val="FFFF5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recompensa</a:t>
                      </a:r>
                    </a:p>
                  </a:txBody>
                  <a:tcPr>
                    <a:solidFill>
                      <a:srgbClr val="FF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826007"/>
                  </a:ext>
                </a:extLst>
              </a:tr>
              <a:tr h="1661432">
                <a:tc>
                  <a:txBody>
                    <a:bodyPr/>
                    <a:lstStyle/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endParaRPr lang="pt-BR" b="1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r>
                        <a:rPr lang="pt-BR" b="1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ONDA 3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Programar as fases inicias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ambiente e estruturas</a:t>
                      </a:r>
                    </a:p>
                  </a:txBody>
                  <a:tcPr>
                    <a:solidFill>
                      <a:srgbClr val="FF212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Formulação dos chefes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49118"/>
                  </a:ext>
                </a:extLst>
              </a:tr>
            </a:tbl>
          </a:graphicData>
        </a:graphic>
      </p:graphicFrame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726A89-3366-7E97-7970-B966D81AEC02}"/>
              </a:ext>
            </a:extLst>
          </p:cNvPr>
          <p:cNvCxnSpPr>
            <a:cxnSpLocks/>
          </p:cNvCxnSpPr>
          <p:nvPr/>
        </p:nvCxnSpPr>
        <p:spPr>
          <a:xfrm>
            <a:off x="3403188" y="1332314"/>
            <a:ext cx="0" cy="4984296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8F365AF-7F03-CBF0-6503-0203509F6C97}"/>
              </a:ext>
            </a:extLst>
          </p:cNvPr>
          <p:cNvCxnSpPr>
            <a:cxnSpLocks/>
          </p:cNvCxnSpPr>
          <p:nvPr/>
        </p:nvCxnSpPr>
        <p:spPr>
          <a:xfrm>
            <a:off x="6096000" y="1332314"/>
            <a:ext cx="0" cy="4984296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6AF1A1-BA86-E9CC-26D1-DE11BCD40374}"/>
              </a:ext>
            </a:extLst>
          </p:cNvPr>
          <p:cNvCxnSpPr>
            <a:cxnSpLocks/>
          </p:cNvCxnSpPr>
          <p:nvPr/>
        </p:nvCxnSpPr>
        <p:spPr>
          <a:xfrm>
            <a:off x="8804244" y="1332314"/>
            <a:ext cx="0" cy="4984296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75D2476-B340-5D15-458C-2CDB0733893A}"/>
              </a:ext>
            </a:extLst>
          </p:cNvPr>
          <p:cNvCxnSpPr>
            <a:cxnSpLocks/>
          </p:cNvCxnSpPr>
          <p:nvPr/>
        </p:nvCxnSpPr>
        <p:spPr>
          <a:xfrm flipH="1">
            <a:off x="688340" y="2982043"/>
            <a:ext cx="1081532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4A7BF69-FE2C-FD63-7A41-5B583303CA1F}"/>
              </a:ext>
            </a:extLst>
          </p:cNvPr>
          <p:cNvCxnSpPr>
            <a:cxnSpLocks/>
          </p:cNvCxnSpPr>
          <p:nvPr/>
        </p:nvCxnSpPr>
        <p:spPr>
          <a:xfrm flipH="1">
            <a:off x="688340" y="4643203"/>
            <a:ext cx="1081532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EBA7A15-4ECA-418E-CE63-3B3657D7F185}"/>
              </a:ext>
            </a:extLst>
          </p:cNvPr>
          <p:cNvCxnSpPr>
            <a:cxnSpLocks/>
          </p:cNvCxnSpPr>
          <p:nvPr/>
        </p:nvCxnSpPr>
        <p:spPr>
          <a:xfrm>
            <a:off x="688340" y="1351100"/>
            <a:ext cx="10815320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21B8C64-475D-6C8C-7259-E7FD01FE5B79}"/>
              </a:ext>
            </a:extLst>
          </p:cNvPr>
          <p:cNvCxnSpPr>
            <a:cxnSpLocks/>
          </p:cNvCxnSpPr>
          <p:nvPr/>
        </p:nvCxnSpPr>
        <p:spPr>
          <a:xfrm>
            <a:off x="688340" y="6307964"/>
            <a:ext cx="10815320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36FCD79-52C3-C4F2-56B5-BB187F7132B0}"/>
              </a:ext>
            </a:extLst>
          </p:cNvPr>
          <p:cNvCxnSpPr>
            <a:cxnSpLocks/>
          </p:cNvCxnSpPr>
          <p:nvPr/>
        </p:nvCxnSpPr>
        <p:spPr>
          <a:xfrm>
            <a:off x="688340" y="1332314"/>
            <a:ext cx="0" cy="4984296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EB91550-77E6-2FE8-E6A6-5F2864E4F911}"/>
              </a:ext>
            </a:extLst>
          </p:cNvPr>
          <p:cNvCxnSpPr>
            <a:cxnSpLocks/>
          </p:cNvCxnSpPr>
          <p:nvPr/>
        </p:nvCxnSpPr>
        <p:spPr>
          <a:xfrm>
            <a:off x="11494516" y="1341458"/>
            <a:ext cx="0" cy="4984296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5DDB6-B53B-10C4-E945-9C17F6B4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990599"/>
            <a:ext cx="3959225" cy="790575"/>
          </a:xfrm>
        </p:spPr>
        <p:txBody>
          <a:bodyPr/>
          <a:lstStyle/>
          <a:p>
            <a:r>
              <a:rPr lang="pt-BR" sz="4800" dirty="0"/>
              <a:t>OBRIGADO!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135757-C771-8289-02C9-3AE155C87674}"/>
              </a:ext>
            </a:extLst>
          </p:cNvPr>
          <p:cNvSpPr txBox="1"/>
          <p:nvPr/>
        </p:nvSpPr>
        <p:spPr>
          <a:xfrm>
            <a:off x="908050" y="3312856"/>
            <a:ext cx="43040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1CDFF5"/>
                </a:solidFill>
                <a:latin typeface="Tempus Sans ITC" panose="04020404030D07020202" pitchFamily="82" charset="0"/>
              </a:rPr>
              <a:t>Guilherme </a:t>
            </a:r>
            <a:r>
              <a:rPr lang="pt-BR" sz="3200" dirty="0" err="1">
                <a:solidFill>
                  <a:srgbClr val="1CDFF5"/>
                </a:solidFill>
                <a:latin typeface="Tempus Sans ITC" panose="04020404030D07020202" pitchFamily="82" charset="0"/>
              </a:rPr>
              <a:t>Kanachiro</a:t>
            </a:r>
            <a:endParaRPr lang="pt-BR" sz="3200" dirty="0">
              <a:solidFill>
                <a:srgbClr val="1CDFF5"/>
              </a:solidFill>
              <a:latin typeface="Tempus Sans ITC" panose="04020404030D07020202" pitchFamily="82" charset="0"/>
            </a:endParaRPr>
          </a:p>
          <a:p>
            <a:r>
              <a:rPr lang="pt-BR" sz="3200" dirty="0">
                <a:solidFill>
                  <a:srgbClr val="1CDFF5"/>
                </a:solidFill>
                <a:latin typeface="Tempus Sans ITC" panose="04020404030D07020202" pitchFamily="82" charset="0"/>
              </a:rPr>
              <a:t>Eduardo Pontes</a:t>
            </a:r>
          </a:p>
          <a:p>
            <a:r>
              <a:rPr lang="pt-BR" sz="3200" dirty="0">
                <a:solidFill>
                  <a:srgbClr val="1CDFF5"/>
                </a:solidFill>
                <a:latin typeface="Tempus Sans ITC" panose="04020404030D07020202" pitchFamily="82" charset="0"/>
              </a:rPr>
              <a:t>Emerson Teles</a:t>
            </a:r>
          </a:p>
          <a:p>
            <a:r>
              <a:rPr lang="pt-BR" sz="3200" dirty="0">
                <a:solidFill>
                  <a:srgbClr val="1CDFF5"/>
                </a:solidFill>
                <a:latin typeface="Tempus Sans ITC" panose="04020404030D07020202" pitchFamily="82" charset="0"/>
              </a:rPr>
              <a:t>Felipe Andrade</a:t>
            </a:r>
          </a:p>
          <a:p>
            <a:r>
              <a:rPr lang="pt-BR" sz="3200" dirty="0">
                <a:solidFill>
                  <a:srgbClr val="1CDFF5"/>
                </a:solidFill>
                <a:latin typeface="Tempus Sans ITC" panose="04020404030D07020202" pitchFamily="82" charset="0"/>
              </a:rPr>
              <a:t>Vinicius Marques</a:t>
            </a:r>
          </a:p>
        </p:txBody>
      </p:sp>
    </p:spTree>
    <p:extLst>
      <p:ext uri="{BB962C8B-B14F-4D97-AF65-F5344CB8AC3E}">
        <p14:creationId xmlns:p14="http://schemas.microsoft.com/office/powerpoint/2010/main" val="126542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07610-32F6-5EF6-B326-3A418B03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64" y="1187708"/>
            <a:ext cx="4847375" cy="627100"/>
          </a:xfrm>
        </p:spPr>
        <p:txBody>
          <a:bodyPr/>
          <a:lstStyle/>
          <a:p>
            <a:r>
              <a:rPr lang="pt-BR" dirty="0"/>
              <a:t>VISÃO DO PRODUTO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852315-5D7D-2E9B-58BE-17D82E04E772}"/>
              </a:ext>
            </a:extLst>
          </p:cNvPr>
          <p:cNvSpPr txBox="1"/>
          <p:nvPr/>
        </p:nvSpPr>
        <p:spPr>
          <a:xfrm>
            <a:off x="647764" y="3429000"/>
            <a:ext cx="4847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Torre dos Números é um jogo educativo com temática medieval, que combina desafios matemáticos com uma narrativa envolvente. Diferente de aplicativos tradicionais de ensino, o jogo oferece uma experiência gamificada que atrai jovens e </a:t>
            </a:r>
            <a:r>
              <a:rPr lang="pt-BR" sz="2000" kern="100" dirty="0">
                <a:solidFill>
                  <a:srgbClr val="1CDFF5"/>
                </a:solidFill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adultos que querem melhorar suas habilidades matemáticas de maneira divertida.</a:t>
            </a:r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572252-0E2F-ADF4-5D4A-9D30E4F3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62" y="377400"/>
            <a:ext cx="2885834" cy="6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21C5C33-D9EA-00D7-7A5B-206C810C0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315" y="557931"/>
            <a:ext cx="6907794" cy="510377"/>
          </a:xfrm>
        </p:spPr>
        <p:txBody>
          <a:bodyPr/>
          <a:lstStyle/>
          <a:p>
            <a:r>
              <a:rPr lang="pt-BR" sz="3200" dirty="0"/>
              <a:t>É/NÃO É – FAZ/NÃO FAZ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87457F6-5C34-2611-B363-B51BA05B000E}"/>
              </a:ext>
            </a:extLst>
          </p:cNvPr>
          <p:cNvSpPr txBox="1"/>
          <p:nvPr/>
        </p:nvSpPr>
        <p:spPr>
          <a:xfrm>
            <a:off x="675992" y="1177875"/>
            <a:ext cx="4590107" cy="250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jogo educativo de aprendizado de matemática.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Focado em desafios matemáticos lúdicos.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 uma narrativa envolvente que guia o jogador através de andares de uma torre.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ferramenta para desenvolver raciocínio lógico e habilidades matemáticas.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Aventura com progressão de níveis, aumentando a dificuldade.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583CB8-98F4-271E-34CC-A8EE1090C57A}"/>
              </a:ext>
            </a:extLst>
          </p:cNvPr>
          <p:cNvSpPr txBox="1"/>
          <p:nvPr/>
        </p:nvSpPr>
        <p:spPr>
          <a:xfrm>
            <a:off x="6787081" y="1177875"/>
            <a:ext cx="3929204" cy="208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é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jogo de ação com foco em combate ou violência.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jogo sem foco educacional.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Apenas uma plataforma de aprendizado passivo.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jogo multiplayer ou colaborativo.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produto físico ou de realidade aumentada.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88373C-F085-DDBB-1838-CBADEE078C0C}"/>
              </a:ext>
            </a:extLst>
          </p:cNvPr>
          <p:cNvSpPr txBox="1"/>
          <p:nvPr/>
        </p:nvSpPr>
        <p:spPr>
          <a:xfrm>
            <a:off x="675992" y="3797103"/>
            <a:ext cx="5543739" cy="271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Faz 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Apresenta enigmas matemáticos que o jogador deve resolver para avançar.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Aumenta a complexidade dos desafios à medida que o jogador sobe os andares.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Oferece feedback imediato sobre as respostas do jogador.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 uma narrativa simples e envolvente para contextualizar os desafios.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 imagens estáticas para representar os andares, chefes e eventos do jogo.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Permite ao jogador rastrear o progresso por meio de um sistema de níveis.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Suporta plataformas de computador (Windows/Mac).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2A23D9-F205-6A8B-A498-14D9738D5D1F}"/>
              </a:ext>
            </a:extLst>
          </p:cNvPr>
          <p:cNvSpPr txBox="1"/>
          <p:nvPr/>
        </p:nvSpPr>
        <p:spPr>
          <a:xfrm>
            <a:off x="6787081" y="3797103"/>
            <a:ext cx="4728927" cy="208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faz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tem interatividade com outros jogadores.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utiliza som ou efeitos visuais complexos.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oferece recursos de gamificação, como conquistas ou rankings.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exige conexão com a internet para jogar (jogo offline).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possui animações ou gráficos em 3D.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CE09A90-39C0-1604-5395-5B9A67614F6B}"/>
              </a:ext>
            </a:extLst>
          </p:cNvPr>
          <p:cNvCxnSpPr>
            <a:cxnSpLocks/>
          </p:cNvCxnSpPr>
          <p:nvPr/>
        </p:nvCxnSpPr>
        <p:spPr>
          <a:xfrm>
            <a:off x="6373640" y="1190486"/>
            <a:ext cx="0" cy="5224507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A2F9838-AAE1-DDF2-C2D3-E2B7D5C47531}"/>
              </a:ext>
            </a:extLst>
          </p:cNvPr>
          <p:cNvCxnSpPr>
            <a:cxnSpLocks/>
          </p:cNvCxnSpPr>
          <p:nvPr/>
        </p:nvCxnSpPr>
        <p:spPr>
          <a:xfrm>
            <a:off x="675992" y="3726525"/>
            <a:ext cx="10840016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80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9467319-F205-4489-1F65-9D1A664A3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336550"/>
            <a:ext cx="3153724" cy="435535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DCA305-28F9-742F-04F5-BBE58A692FF9}"/>
              </a:ext>
            </a:extLst>
          </p:cNvPr>
          <p:cNvSpPr txBox="1"/>
          <p:nvPr/>
        </p:nvSpPr>
        <p:spPr>
          <a:xfrm>
            <a:off x="371471" y="1704860"/>
            <a:ext cx="532288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Desenvolver Habilidades Matemáticas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90D8E3-76AB-851C-2492-A76EA2F3C2EF}"/>
              </a:ext>
            </a:extLst>
          </p:cNvPr>
          <p:cNvSpPr txBox="1"/>
          <p:nvPr/>
        </p:nvSpPr>
        <p:spPr>
          <a:xfrm>
            <a:off x="371472" y="3177392"/>
            <a:ext cx="5322887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Proporcionar Aprendizado Progressivo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96D15A-997F-7741-FF8E-E2B5C2448610}"/>
              </a:ext>
            </a:extLst>
          </p:cNvPr>
          <p:cNvSpPr txBox="1"/>
          <p:nvPr/>
        </p:nvSpPr>
        <p:spPr>
          <a:xfrm>
            <a:off x="371471" y="4654697"/>
            <a:ext cx="532288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Tornar o Estudo Lúdico e Motivador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44F643F-BAD9-65FA-EFF3-C297E5BC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98" y="1358397"/>
            <a:ext cx="4141206" cy="41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4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5646EE5-A989-992F-8272-5E69ABF0C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049" y="542240"/>
            <a:ext cx="3014803" cy="453642"/>
          </a:xfrm>
        </p:spPr>
        <p:txBody>
          <a:bodyPr/>
          <a:lstStyle/>
          <a:p>
            <a:r>
              <a:rPr lang="pt-BR" sz="3200" dirty="0"/>
              <a:t>PERSONAS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E432D2-8837-08A3-4004-2646C392BC04}"/>
              </a:ext>
            </a:extLst>
          </p:cNvPr>
          <p:cNvSpPr txBox="1"/>
          <p:nvPr/>
        </p:nvSpPr>
        <p:spPr>
          <a:xfrm>
            <a:off x="516049" y="1226987"/>
            <a:ext cx="4390929" cy="22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Perfil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Nome:</a:t>
            </a:r>
            <a:r>
              <a:rPr lang="pt-BR" b="1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João Alves da Silva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Idade: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35 anos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Profissão: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 Administrativo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Localização: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Paulo, SP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Status familiar: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Casado, com um filho de 5 anos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F71154-3BD7-A9D7-3D10-EA3B22578ADB}"/>
              </a:ext>
            </a:extLst>
          </p:cNvPr>
          <p:cNvSpPr txBox="1"/>
          <p:nvPr/>
        </p:nvSpPr>
        <p:spPr>
          <a:xfrm>
            <a:off x="389301" y="3429000"/>
            <a:ext cx="6011500" cy="314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Comportamento:</a:t>
            </a:r>
            <a:endParaRPr lang="pt-BR" sz="24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João é prático e prefere aprender algo que possa usar diretamente no seu dia a dia.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Ele procura aprender o básico de forma rápida, sem querer se aprofundar em conteúdos complexos.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Quando precisa lidar com números ou fazer cálculos em casa, ele prefere usar aplicativos ou ferramentas que o ajudem a simplificar o processo, mas sente que poderia ser mais autossuficiente.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Seu foco principal é aprender conceitos que facilitem sua vida financeira, como controle de gastos, comparações de preços e cálculos de descontos.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E294B5-0589-BA73-2999-C2CD8C62C730}"/>
              </a:ext>
            </a:extLst>
          </p:cNvPr>
          <p:cNvSpPr txBox="1"/>
          <p:nvPr/>
        </p:nvSpPr>
        <p:spPr>
          <a:xfrm>
            <a:off x="6400801" y="3429000"/>
            <a:ext cx="5401901" cy="304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Necessidades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João precisa aprender matemática de uma forma prática e simples, com foco em problemas cotidianos, como fazer compras, planejar o orçamento da casa, calcular descontos e juros simples.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Ele busca algo direto, sem complicações, para poder aplicar imediatamente no seu dia a dia e tomar decisões financeiras com mais confiança.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João precisa de um método de ensino que seja rápido e claro, sem aprofundamento teórico, que se adapte à sua rotina e o ajude a resolver problemas práticos.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19D3366-A2C3-1684-7B9F-4890496C6A07}"/>
              </a:ext>
            </a:extLst>
          </p:cNvPr>
          <p:cNvCxnSpPr>
            <a:cxnSpLocks/>
          </p:cNvCxnSpPr>
          <p:nvPr/>
        </p:nvCxnSpPr>
        <p:spPr>
          <a:xfrm>
            <a:off x="6373640" y="452673"/>
            <a:ext cx="0" cy="596232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DCEDF9B-D731-9A47-47AB-CCB636CC5E81}"/>
              </a:ext>
            </a:extLst>
          </p:cNvPr>
          <p:cNvCxnSpPr>
            <a:cxnSpLocks/>
          </p:cNvCxnSpPr>
          <p:nvPr/>
        </p:nvCxnSpPr>
        <p:spPr>
          <a:xfrm flipH="1">
            <a:off x="516049" y="3429000"/>
            <a:ext cx="11162921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30E6F870-669F-B0B3-7F8B-08487631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752" y="542240"/>
            <a:ext cx="1393353" cy="2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943C-7802-F04B-4B58-824CCC86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BA76645-8AA4-1416-77FE-DB7F78884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049" y="542240"/>
            <a:ext cx="3014803" cy="453642"/>
          </a:xfrm>
        </p:spPr>
        <p:txBody>
          <a:bodyPr/>
          <a:lstStyle/>
          <a:p>
            <a:r>
              <a:rPr lang="pt-BR" sz="3200" dirty="0"/>
              <a:t>PERSONAS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1C4D33-BEDD-20D9-D817-31FF0735806D}"/>
              </a:ext>
            </a:extLst>
          </p:cNvPr>
          <p:cNvSpPr txBox="1"/>
          <p:nvPr/>
        </p:nvSpPr>
        <p:spPr>
          <a:xfrm>
            <a:off x="516049" y="1226987"/>
            <a:ext cx="4390929" cy="22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Perfil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Nome:</a:t>
            </a:r>
            <a:r>
              <a:rPr lang="pt-BR" b="1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Lara Oliveira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Idade: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anos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Profissão: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3º ano do Ensino Fundamental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Localização: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Belo Horizonte, MG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Status familiar: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Filha única, mora com os pais</a:t>
            </a:r>
            <a:endParaRPr lang="pt-BR" sz="16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E471FB-637C-9A7B-30CD-A32B48CB6F6D}"/>
              </a:ext>
            </a:extLst>
          </p:cNvPr>
          <p:cNvSpPr txBox="1"/>
          <p:nvPr/>
        </p:nvSpPr>
        <p:spPr>
          <a:xfrm>
            <a:off x="389301" y="3429000"/>
            <a:ext cx="6011500" cy="314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Comportamento:</a:t>
            </a:r>
            <a:endParaRPr lang="pt-BR" sz="24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Lara aprende melhor quando as tarefas são apresentadas de forma interativa e lúdica, com muitos estímulos visuais e táteis.</a:t>
            </a:r>
            <a:endParaRPr lang="pt-BR" sz="14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Ela gosta de jogar, desenhar e construir coisas com as mãos, e isso a ajuda a entender conceitos matemáticos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Quando está aprendendo matemática, ela prefere jogos de contagem, quebra-cabeças de formas e padrões e até desafios que envolvem movimento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Lara precisa de uma abordagem mais tranquila e menos pressionada, com foco em recompensas visuais e progressão gradual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BA9C9C-9ABD-B01B-8636-29856F1F2AEF}"/>
              </a:ext>
            </a:extLst>
          </p:cNvPr>
          <p:cNvSpPr txBox="1"/>
          <p:nvPr/>
        </p:nvSpPr>
        <p:spPr>
          <a:xfrm>
            <a:off x="6400801" y="3429000"/>
            <a:ext cx="5401901" cy="304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Necessidades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Lara precisa de um ambiente de aprendizado que envolva brincadeiras e jogos, pois ela aprende melhor através da interação e da manipulação de objetos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Ela precisa de um conteúdo de matemática que a ajude a entender números, formas e padrões de forma concreta e visual, sem forçar a abstração excessiva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 matemática precisa ser apresentada de forma divertida, com atividades que a motivem a explorar conceitos de forma natural e envolvente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90DB276-CB06-B06F-5A04-876302CF0CE3}"/>
              </a:ext>
            </a:extLst>
          </p:cNvPr>
          <p:cNvCxnSpPr>
            <a:cxnSpLocks/>
          </p:cNvCxnSpPr>
          <p:nvPr/>
        </p:nvCxnSpPr>
        <p:spPr>
          <a:xfrm>
            <a:off x="6373640" y="452673"/>
            <a:ext cx="0" cy="596232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28F3F4C-97EA-26B8-1814-E50F6F0978DD}"/>
              </a:ext>
            </a:extLst>
          </p:cNvPr>
          <p:cNvCxnSpPr>
            <a:cxnSpLocks/>
          </p:cNvCxnSpPr>
          <p:nvPr/>
        </p:nvCxnSpPr>
        <p:spPr>
          <a:xfrm flipH="1">
            <a:off x="516049" y="3429000"/>
            <a:ext cx="11162921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CB06E74-BB13-841F-5EC0-00DC2539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298" y="769061"/>
            <a:ext cx="1846906" cy="24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9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AE1F-869B-9B58-D237-8E112803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64BF3A8-FC31-4F8C-8E69-E942F07F4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049" y="542240"/>
            <a:ext cx="3014803" cy="453642"/>
          </a:xfrm>
        </p:spPr>
        <p:txBody>
          <a:bodyPr/>
          <a:lstStyle/>
          <a:p>
            <a:r>
              <a:rPr lang="pt-BR" sz="3200" dirty="0"/>
              <a:t>PERSONAS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A8D986-D8D7-C874-56BF-52C021A28CAC}"/>
              </a:ext>
            </a:extLst>
          </p:cNvPr>
          <p:cNvSpPr txBox="1"/>
          <p:nvPr/>
        </p:nvSpPr>
        <p:spPr>
          <a:xfrm>
            <a:off x="516049" y="1226987"/>
            <a:ext cx="4952243" cy="22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Perfil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Nome:</a:t>
            </a:r>
            <a:r>
              <a:rPr lang="pt-BR" b="1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Felipe Costa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Idade: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12 anos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Profissão: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º ano do Ensino Fundamental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Localização: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Fortaleza, CE</a:t>
            </a:r>
            <a:b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Status familiar:</a:t>
            </a:r>
            <a:r>
              <a:rPr lang="pt-BR" sz="18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Mora com a mãe </a:t>
            </a:r>
            <a:r>
              <a:rPr lang="pt-BR" sz="1600" kern="100" dirty="0">
                <a:solidFill>
                  <a:srgbClr val="1CDFF5"/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 o irmão mais novo</a:t>
            </a:r>
            <a:endParaRPr lang="pt-BR" sz="16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F6A467-C2CE-F03E-ADD9-A022C836C0A9}"/>
              </a:ext>
            </a:extLst>
          </p:cNvPr>
          <p:cNvSpPr txBox="1"/>
          <p:nvPr/>
        </p:nvSpPr>
        <p:spPr>
          <a:xfrm>
            <a:off x="389301" y="3429000"/>
            <a:ext cx="6011500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Comportamento:</a:t>
            </a:r>
            <a:endParaRPr lang="pt-BR" sz="24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3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Felipe tem dificuldades para manter a atenção durante longos períodos de estudo, especialmente em tarefas mais complicadas.</a:t>
            </a:r>
            <a:endParaRPr lang="pt-BR" sz="1300" kern="100" dirty="0">
              <a:solidFill>
                <a:srgbClr val="1CDFF5"/>
              </a:solidFill>
              <a:effectLst/>
              <a:latin typeface="Tempus Sans ITC" panose="04020404030D070202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3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Ele prefere aprender de maneira mais rápida e dinâmica, com atividades que requeiram mais movimento ou interação, e não gosta de aulas ou explicações longas</a:t>
            </a:r>
            <a:r>
              <a:rPr lang="pt-BR" sz="13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3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Costuma se distrair com facilidade e precisa de métodos de ensino que mantenham seu interesse e o ajudem a organizar suas ideias</a:t>
            </a:r>
            <a:r>
              <a:rPr lang="pt-BR" sz="13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3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Quando o assunto é matemática, ele se sente mais motivado quando pode ver como os conceitos se aplicam ao seu dia a dia ou aos seus interesses, como esportes ou videogames</a:t>
            </a:r>
            <a:r>
              <a:rPr lang="pt-BR" sz="13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9DE64C-ABAE-CA37-3208-E496A087D729}"/>
              </a:ext>
            </a:extLst>
          </p:cNvPr>
          <p:cNvSpPr txBox="1"/>
          <p:nvPr/>
        </p:nvSpPr>
        <p:spPr>
          <a:xfrm>
            <a:off x="6400801" y="3429000"/>
            <a:ext cx="5401901" cy="304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Necessidades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Felipe precisa de um método de ensino de matemática que seja mais interativo e prático, com exercícios curtos e objetivos que ajudem a manter sua atenção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Ele precisa de algo que seja visual e envolvente, para que consiga entender os conceitos sem se perder nas explicações teóricas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4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Felipe quer aprender matemática de uma forma que seja divertida, talvez com jogos e desafios que o incentivem a estudar e a se concentrar, ajudando-o a melhorar suas notas e passar de ano na escola</a:t>
            </a:r>
            <a:r>
              <a:rPr lang="pt-BR" sz="1400" kern="100" dirty="0">
                <a:solidFill>
                  <a:srgbClr val="1CDFF5"/>
                </a:solidFill>
                <a:effectLst/>
                <a:latin typeface="Tempus Sans ITC" panose="04020404030D070202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93CF4F1-720F-D114-4364-D80C51D8F2D1}"/>
              </a:ext>
            </a:extLst>
          </p:cNvPr>
          <p:cNvCxnSpPr>
            <a:cxnSpLocks/>
          </p:cNvCxnSpPr>
          <p:nvPr/>
        </p:nvCxnSpPr>
        <p:spPr>
          <a:xfrm>
            <a:off x="6373640" y="452673"/>
            <a:ext cx="0" cy="596232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F747EE5-4DFA-64E7-EFF3-2AACEFBD8010}"/>
              </a:ext>
            </a:extLst>
          </p:cNvPr>
          <p:cNvCxnSpPr>
            <a:cxnSpLocks/>
          </p:cNvCxnSpPr>
          <p:nvPr/>
        </p:nvCxnSpPr>
        <p:spPr>
          <a:xfrm flipH="1">
            <a:off x="516049" y="3429000"/>
            <a:ext cx="11162921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BAF4DF75-93E4-3FE8-D723-A713B927F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83" y="542240"/>
            <a:ext cx="719736" cy="25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A714-339C-4A9A-93DB-74BE42631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044F003-FE45-19DB-FE93-F6AFA5E3C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778" y="549029"/>
            <a:ext cx="6748888" cy="510227"/>
          </a:xfrm>
        </p:spPr>
        <p:txBody>
          <a:bodyPr/>
          <a:lstStyle/>
          <a:p>
            <a:r>
              <a:rPr lang="pt-BR" sz="3200" dirty="0"/>
              <a:t>PERSONAS X OBJETIVOS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C6BBFB63-7667-BF0D-A02F-729A258A1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26550"/>
              </p:ext>
            </p:extLst>
          </p:nvPr>
        </p:nvGraphicFramePr>
        <p:xfrm>
          <a:off x="596020" y="1235711"/>
          <a:ext cx="10999960" cy="5073260"/>
        </p:xfrm>
        <a:graphic>
          <a:graphicData uri="http://schemas.openxmlformats.org/drawingml/2006/table">
            <a:tbl>
              <a:tblPr firstRow="1" firstCol="1">
                <a:tableStyleId>{08FB837D-C827-4EFA-A057-4D05807E0F7C}</a:tableStyleId>
              </a:tblPr>
              <a:tblGrid>
                <a:gridCol w="2749990">
                  <a:extLst>
                    <a:ext uri="{9D8B030D-6E8A-4147-A177-3AD203B41FA5}">
                      <a16:colId xmlns:a16="http://schemas.microsoft.com/office/drawing/2014/main" val="1486041571"/>
                    </a:ext>
                  </a:extLst>
                </a:gridCol>
                <a:gridCol w="2749990">
                  <a:extLst>
                    <a:ext uri="{9D8B030D-6E8A-4147-A177-3AD203B41FA5}">
                      <a16:colId xmlns:a16="http://schemas.microsoft.com/office/drawing/2014/main" val="1609944625"/>
                    </a:ext>
                  </a:extLst>
                </a:gridCol>
                <a:gridCol w="2749990">
                  <a:extLst>
                    <a:ext uri="{9D8B030D-6E8A-4147-A177-3AD203B41FA5}">
                      <a16:colId xmlns:a16="http://schemas.microsoft.com/office/drawing/2014/main" val="1729287884"/>
                    </a:ext>
                  </a:extLst>
                </a:gridCol>
                <a:gridCol w="2749990">
                  <a:extLst>
                    <a:ext uri="{9D8B030D-6E8A-4147-A177-3AD203B41FA5}">
                      <a16:colId xmlns:a16="http://schemas.microsoft.com/office/drawing/2014/main" val="2809022700"/>
                    </a:ext>
                  </a:extLst>
                </a:gridCol>
              </a:tblGrid>
              <a:tr h="12683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7702CE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kern="100" dirty="0">
                        <a:solidFill>
                          <a:srgbClr val="1CDFF5"/>
                        </a:solidFill>
                        <a:effectLst/>
                        <a:latin typeface="Tempus Sans ITC" panose="04020404030D07020202" pitchFamily="8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pt-BR" sz="1800" kern="100" dirty="0">
                          <a:solidFill>
                            <a:srgbClr val="1CDFF5"/>
                          </a:solidFill>
                          <a:effectLst/>
                          <a:latin typeface="Tempus Sans ITC" panose="04020404030D07020202" pitchFamily="8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Desenvolver Habilidades Matemáticas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kern="100" dirty="0">
                        <a:solidFill>
                          <a:srgbClr val="1CDFF5"/>
                        </a:solidFill>
                        <a:effectLst/>
                        <a:latin typeface="Tempus Sans ITC" panose="04020404030D07020202" pitchFamily="8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pt-BR" sz="1800" kern="100" dirty="0">
                          <a:solidFill>
                            <a:srgbClr val="1CDFF5"/>
                          </a:solidFill>
                          <a:effectLst/>
                          <a:latin typeface="Tempus Sans ITC" panose="04020404030D07020202" pitchFamily="8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Proporcionar Aprendizado Progressivo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kern="100" dirty="0">
                        <a:solidFill>
                          <a:srgbClr val="1CDFF5"/>
                        </a:solidFill>
                        <a:effectLst/>
                        <a:latin typeface="Tempus Sans ITC" panose="04020404030D07020202" pitchFamily="8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pt-BR" sz="1800" kern="100" dirty="0">
                          <a:solidFill>
                            <a:srgbClr val="1CDFF5"/>
                          </a:solidFill>
                          <a:effectLst/>
                          <a:latin typeface="Tempus Sans ITC" panose="04020404030D07020202" pitchFamily="8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Tornar o Estudo Lúdico e Motivador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317451"/>
                  </a:ext>
                </a:extLst>
              </a:tr>
              <a:tr h="1268315">
                <a:tc>
                  <a:txBody>
                    <a:bodyPr/>
                    <a:lstStyle/>
                    <a:p>
                      <a:endParaRPr lang="pt-BR" sz="1800" b="1" kern="100" dirty="0">
                        <a:solidFill>
                          <a:srgbClr val="1CDFF5"/>
                        </a:solidFill>
                        <a:effectLst/>
                        <a:latin typeface="Tempus Sans ITC" panose="04020404030D070202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pt-BR" sz="1800" b="1" kern="100" dirty="0">
                        <a:solidFill>
                          <a:srgbClr val="1CDFF5"/>
                        </a:solidFill>
                        <a:effectLst/>
                        <a:latin typeface="Tempus Sans ITC" panose="04020404030D070202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pt-BR" sz="1800" b="1" kern="100" dirty="0">
                          <a:solidFill>
                            <a:srgbClr val="1CDFF5"/>
                          </a:solidFill>
                          <a:effectLst/>
                          <a:latin typeface="Tempus Sans ITC" panose="04020404030D07020202" pitchFamily="8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João Alves da Silva</a:t>
                      </a:r>
                      <a:endParaRPr lang="pt-BR" b="1" dirty="0"/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dos personagens</a:t>
                      </a:r>
                    </a:p>
                    <a:p>
                      <a:pPr marL="0" lvl="0" indent="0">
                        <a:buNone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Formulação do Roteiro</a:t>
                      </a: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recompensa</a:t>
                      </a:r>
                    </a:p>
                  </a:txBody>
                  <a:tcPr>
                    <a:solidFill>
                      <a:srgbClr val="BA8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058282"/>
                  </a:ext>
                </a:extLst>
              </a:tr>
              <a:tr h="1268315">
                <a:tc>
                  <a:txBody>
                    <a:bodyPr/>
                    <a:lstStyle/>
                    <a:p>
                      <a:endParaRPr lang="pt-BR" sz="1800" kern="100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pt-BR" sz="1800" kern="100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pt-BR" sz="1800" b="1" kern="1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Lara Oliveira</a:t>
                      </a:r>
                      <a:endParaRPr lang="pt-BR" b="1" dirty="0"/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Introdução da tela inicial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Programar as fases inicias</a:t>
                      </a: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 ambiente</a:t>
                      </a:r>
                    </a:p>
                    <a:p>
                      <a:pPr marL="0" indent="0">
                        <a:buNone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595403"/>
                  </a:ext>
                </a:extLst>
              </a:tr>
              <a:tr h="1268315">
                <a:tc>
                  <a:txBody>
                    <a:bodyPr/>
                    <a:lstStyle/>
                    <a:p>
                      <a:endParaRPr lang="pt-BR" sz="1800" kern="100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pt-BR" sz="1800" kern="100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pt-BR" sz="1800" b="1" kern="1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Felipe Costa</a:t>
                      </a:r>
                      <a:endParaRPr lang="pt-BR" b="1" dirty="0"/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ambiente e estruturas</a:t>
                      </a: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b="0" i="0" u="none" strike="noStrike" noProof="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Movimentação do personagem</a:t>
                      </a:r>
                      <a:endParaRPr lang="pt-BR" sz="14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BA8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latin typeface="Tempus Sans ITC"/>
                        </a:rPr>
                        <a:t>Formulação dos chefes</a:t>
                      </a:r>
                    </a:p>
                  </a:txBody>
                  <a:tcPr>
                    <a:solidFill>
                      <a:srgbClr val="BA8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634231"/>
                  </a:ext>
                </a:extLst>
              </a:tr>
            </a:tbl>
          </a:graphicData>
        </a:graphic>
      </p:graphicFrame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6DFF7BE-4C5A-A73A-1BDC-488A021B1905}"/>
              </a:ext>
            </a:extLst>
          </p:cNvPr>
          <p:cNvCxnSpPr>
            <a:cxnSpLocks/>
          </p:cNvCxnSpPr>
          <p:nvPr/>
        </p:nvCxnSpPr>
        <p:spPr>
          <a:xfrm>
            <a:off x="3349782" y="1235711"/>
            <a:ext cx="0" cy="507326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AD0A810-DE03-13D0-91E9-50D8E47B5E64}"/>
              </a:ext>
            </a:extLst>
          </p:cNvPr>
          <p:cNvCxnSpPr>
            <a:cxnSpLocks/>
          </p:cNvCxnSpPr>
          <p:nvPr/>
        </p:nvCxnSpPr>
        <p:spPr>
          <a:xfrm>
            <a:off x="6096000" y="1235711"/>
            <a:ext cx="0" cy="507326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3F4889B-FAAA-2EA4-D876-5A9D5C023915}"/>
              </a:ext>
            </a:extLst>
          </p:cNvPr>
          <p:cNvCxnSpPr>
            <a:cxnSpLocks/>
          </p:cNvCxnSpPr>
          <p:nvPr/>
        </p:nvCxnSpPr>
        <p:spPr>
          <a:xfrm>
            <a:off x="8843727" y="1235711"/>
            <a:ext cx="0" cy="507326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0E4CB8B-91FC-E950-6D22-BBBD51B60EE0}"/>
              </a:ext>
            </a:extLst>
          </p:cNvPr>
          <p:cNvCxnSpPr>
            <a:cxnSpLocks/>
          </p:cNvCxnSpPr>
          <p:nvPr/>
        </p:nvCxnSpPr>
        <p:spPr>
          <a:xfrm flipH="1">
            <a:off x="596020" y="2514060"/>
            <a:ext cx="1099996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6853A3-2AB3-A054-CB1A-D2EA9ECC6B35}"/>
              </a:ext>
            </a:extLst>
          </p:cNvPr>
          <p:cNvCxnSpPr>
            <a:cxnSpLocks/>
          </p:cNvCxnSpPr>
          <p:nvPr/>
        </p:nvCxnSpPr>
        <p:spPr>
          <a:xfrm flipH="1">
            <a:off x="596020" y="3761930"/>
            <a:ext cx="1099996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A072712-BCB6-5410-A7EB-045EDBCB32AC}"/>
              </a:ext>
            </a:extLst>
          </p:cNvPr>
          <p:cNvCxnSpPr>
            <a:cxnSpLocks/>
          </p:cNvCxnSpPr>
          <p:nvPr/>
        </p:nvCxnSpPr>
        <p:spPr>
          <a:xfrm flipH="1">
            <a:off x="596020" y="5038468"/>
            <a:ext cx="1099996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4EA1CC4-E989-CC88-9B73-97ECBD710117}"/>
              </a:ext>
            </a:extLst>
          </p:cNvPr>
          <p:cNvCxnSpPr>
            <a:cxnSpLocks/>
          </p:cNvCxnSpPr>
          <p:nvPr/>
        </p:nvCxnSpPr>
        <p:spPr>
          <a:xfrm>
            <a:off x="603565" y="1235711"/>
            <a:ext cx="10999960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EE2D2E-1718-DDEC-95D0-91C47B7640A1}"/>
              </a:ext>
            </a:extLst>
          </p:cNvPr>
          <p:cNvCxnSpPr>
            <a:cxnSpLocks/>
          </p:cNvCxnSpPr>
          <p:nvPr/>
        </p:nvCxnSpPr>
        <p:spPr>
          <a:xfrm>
            <a:off x="596020" y="6311902"/>
            <a:ext cx="10999960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CEEF4F8-3219-69EA-F6AB-06B572A348D5}"/>
              </a:ext>
            </a:extLst>
          </p:cNvPr>
          <p:cNvCxnSpPr>
            <a:cxnSpLocks/>
          </p:cNvCxnSpPr>
          <p:nvPr/>
        </p:nvCxnSpPr>
        <p:spPr>
          <a:xfrm>
            <a:off x="596020" y="1235711"/>
            <a:ext cx="0" cy="507326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2D14F63-10E9-9864-E247-2BFBB6857B73}"/>
              </a:ext>
            </a:extLst>
          </p:cNvPr>
          <p:cNvCxnSpPr>
            <a:cxnSpLocks/>
          </p:cNvCxnSpPr>
          <p:nvPr/>
        </p:nvCxnSpPr>
        <p:spPr>
          <a:xfrm>
            <a:off x="11595980" y="1235711"/>
            <a:ext cx="0" cy="507326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72E719D-815A-529D-D8E3-783C4C94EFA5}"/>
              </a:ext>
            </a:extLst>
          </p:cNvPr>
          <p:cNvCxnSpPr>
            <a:cxnSpLocks/>
          </p:cNvCxnSpPr>
          <p:nvPr/>
        </p:nvCxnSpPr>
        <p:spPr>
          <a:xfrm>
            <a:off x="603565" y="1238753"/>
            <a:ext cx="2738673" cy="1273496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C81A38D-A3EB-19C5-F566-536DA8B3F69D}"/>
              </a:ext>
            </a:extLst>
          </p:cNvPr>
          <p:cNvSpPr txBox="1"/>
          <p:nvPr/>
        </p:nvSpPr>
        <p:spPr>
          <a:xfrm>
            <a:off x="1924167" y="1417370"/>
            <a:ext cx="140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CDFF5"/>
                </a:solidFill>
                <a:latin typeface="Tempus Sans ITC" panose="04020404030D07020202" pitchFamily="82" charset="0"/>
              </a:rPr>
              <a:t>OBJETIVOS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9481488-6173-726C-5805-349190129DF4}"/>
              </a:ext>
            </a:extLst>
          </p:cNvPr>
          <p:cNvSpPr txBox="1"/>
          <p:nvPr/>
        </p:nvSpPr>
        <p:spPr>
          <a:xfrm>
            <a:off x="730678" y="1962208"/>
            <a:ext cx="1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CDFF5"/>
                </a:solidFill>
                <a:latin typeface="Tempus Sans ITC" panose="04020404030D07020202" pitchFamily="82" charset="0"/>
              </a:rPr>
              <a:t>PERSONAS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8BEAC8-CFC3-90DB-9084-AB49C94F1F8F}"/>
              </a:ext>
            </a:extLst>
          </p:cNvPr>
          <p:cNvSpPr/>
          <p:nvPr/>
        </p:nvSpPr>
        <p:spPr>
          <a:xfrm>
            <a:off x="572208" y="1211656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16AC43-0D09-7647-0E7A-5110D063E572}"/>
              </a:ext>
            </a:extLst>
          </p:cNvPr>
          <p:cNvSpPr/>
          <p:nvPr/>
        </p:nvSpPr>
        <p:spPr>
          <a:xfrm>
            <a:off x="570378" y="6282544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15181EA-0C5A-1556-18E8-7E287E01C5CD}"/>
              </a:ext>
            </a:extLst>
          </p:cNvPr>
          <p:cNvSpPr/>
          <p:nvPr/>
        </p:nvSpPr>
        <p:spPr>
          <a:xfrm>
            <a:off x="11568593" y="1207538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98657-B1D4-B86F-11F9-71472A8D5890}"/>
              </a:ext>
            </a:extLst>
          </p:cNvPr>
          <p:cNvSpPr/>
          <p:nvPr/>
        </p:nvSpPr>
        <p:spPr>
          <a:xfrm>
            <a:off x="11568593" y="6283931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90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5B1B15A-EF5E-0B1F-D3C7-15B2DB6C4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980" y="484875"/>
            <a:ext cx="10988040" cy="421905"/>
          </a:xfrm>
        </p:spPr>
        <p:txBody>
          <a:bodyPr/>
          <a:lstStyle/>
          <a:p>
            <a:r>
              <a:rPr lang="pt-BR" sz="2400" dirty="0"/>
              <a:t>ENTENDIMENTO DE NEGÓCIO X CERTEZA TÉCNICA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FFC8661-24A7-F1A7-558D-617127201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98281"/>
              </p:ext>
            </p:extLst>
          </p:nvPr>
        </p:nvGraphicFramePr>
        <p:xfrm>
          <a:off x="601979" y="1153158"/>
          <a:ext cx="10988040" cy="5152392"/>
        </p:xfrm>
        <a:graphic>
          <a:graphicData uri="http://schemas.openxmlformats.org/drawingml/2006/table">
            <a:tbl>
              <a:tblPr firstCol="1" lastRow="1">
                <a:tableStyleId>{08FB837D-C827-4EFA-A057-4D05807E0F7C}</a:tableStyleId>
              </a:tblPr>
              <a:tblGrid>
                <a:gridCol w="2747010">
                  <a:extLst>
                    <a:ext uri="{9D8B030D-6E8A-4147-A177-3AD203B41FA5}">
                      <a16:colId xmlns:a16="http://schemas.microsoft.com/office/drawing/2014/main" val="904896648"/>
                    </a:ext>
                  </a:extLst>
                </a:gridCol>
                <a:gridCol w="2747010">
                  <a:extLst>
                    <a:ext uri="{9D8B030D-6E8A-4147-A177-3AD203B41FA5}">
                      <a16:colId xmlns:a16="http://schemas.microsoft.com/office/drawing/2014/main" val="486516394"/>
                    </a:ext>
                  </a:extLst>
                </a:gridCol>
                <a:gridCol w="2747010">
                  <a:extLst>
                    <a:ext uri="{9D8B030D-6E8A-4147-A177-3AD203B41FA5}">
                      <a16:colId xmlns:a16="http://schemas.microsoft.com/office/drawing/2014/main" val="4072710697"/>
                    </a:ext>
                  </a:extLst>
                </a:gridCol>
                <a:gridCol w="2747010">
                  <a:extLst>
                    <a:ext uri="{9D8B030D-6E8A-4147-A177-3AD203B41FA5}">
                      <a16:colId xmlns:a16="http://schemas.microsoft.com/office/drawing/2014/main" val="3279813729"/>
                    </a:ext>
                  </a:extLst>
                </a:gridCol>
              </a:tblGrid>
              <a:tr h="1288098"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ENTENDO MUITO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dos personagens</a:t>
                      </a:r>
                      <a:endParaRPr lang="pt-BR" sz="180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FFFF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Programar as fases inicias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Movimentação do personagem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165974"/>
                  </a:ext>
                </a:extLst>
              </a:tr>
              <a:tr h="1288098"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ENTENDO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Formulação do Roteiro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FF212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Introdução da tela inicial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FFFF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Formulação dos chefes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997607"/>
                  </a:ext>
                </a:extLst>
              </a:tr>
              <a:tr h="1288098"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ENTENDO POUCO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ambiente e estruturas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FF212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Sistema de recompensa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FF212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 panose="04020404030D07020202" pitchFamily="82" charset="0"/>
                      </a:endParaRPr>
                    </a:p>
                    <a:p>
                      <a:pPr marL="0" lvl="0" indent="0">
                        <a:buClr>
                          <a:srgbClr val="000000"/>
                        </a:buClr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Tempus Sans ITC"/>
                        </a:rPr>
                        <a:t>Criação do ambiente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Tempus Sans ITC"/>
                      </a:endParaRPr>
                    </a:p>
                    <a:p>
                      <a:pPr marL="0" lvl="0" indent="0">
                        <a:buNone/>
                      </a:pPr>
                      <a:endParaRPr lang="pt-BR" sz="1800" dirty="0">
                        <a:solidFill>
                          <a:schemeClr val="tx1"/>
                        </a:solidFill>
                        <a:latin typeface="Tempus Sans ITC"/>
                      </a:endParaRPr>
                    </a:p>
                  </a:txBody>
                  <a:tcPr>
                    <a:solidFill>
                      <a:srgbClr val="FFF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862202"/>
                  </a:ext>
                </a:extLst>
              </a:tr>
              <a:tr h="1288098">
                <a:tc>
                  <a:txBody>
                    <a:bodyPr/>
                    <a:lstStyle/>
                    <a:p>
                      <a:endParaRPr lang="pt-BR" sz="2400" dirty="0">
                        <a:solidFill>
                          <a:srgbClr val="1CDFF5"/>
                        </a:solidFill>
                        <a:latin typeface="Tempus Sans ITC" panose="04020404030D07020202" pitchFamily="82" charset="0"/>
                      </a:endParaRPr>
                    </a:p>
                  </a:txBody>
                  <a:tcPr>
                    <a:solidFill>
                      <a:srgbClr val="7702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BAIXO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MÉDIO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 </a:t>
                      </a:r>
                    </a:p>
                    <a:p>
                      <a:r>
                        <a:rPr lang="pt-BR" sz="2400" dirty="0">
                          <a:solidFill>
                            <a:srgbClr val="1CDFF5"/>
                          </a:solidFill>
                          <a:latin typeface="Tempus Sans ITC" panose="04020404030D07020202" pitchFamily="82" charset="0"/>
                        </a:rPr>
                        <a:t>ALTO</a:t>
                      </a:r>
                    </a:p>
                  </a:txBody>
                  <a:tcPr>
                    <a:solidFill>
                      <a:srgbClr val="940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522658"/>
                  </a:ext>
                </a:extLst>
              </a:tr>
            </a:tbl>
          </a:graphicData>
        </a:graphic>
      </p:graphicFrame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BE07835-F4C0-99AB-4CEF-F1FD80700561}"/>
              </a:ext>
            </a:extLst>
          </p:cNvPr>
          <p:cNvCxnSpPr>
            <a:cxnSpLocks/>
          </p:cNvCxnSpPr>
          <p:nvPr/>
        </p:nvCxnSpPr>
        <p:spPr>
          <a:xfrm>
            <a:off x="3349782" y="1153158"/>
            <a:ext cx="0" cy="5155813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B406B5-8E3F-3AAF-E79F-BB012C868836}"/>
              </a:ext>
            </a:extLst>
          </p:cNvPr>
          <p:cNvCxnSpPr>
            <a:cxnSpLocks/>
          </p:cNvCxnSpPr>
          <p:nvPr/>
        </p:nvCxnSpPr>
        <p:spPr>
          <a:xfrm>
            <a:off x="6096000" y="1153158"/>
            <a:ext cx="0" cy="5155813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28E54EB-A228-CE4A-15B9-4771A666638B}"/>
              </a:ext>
            </a:extLst>
          </p:cNvPr>
          <p:cNvCxnSpPr>
            <a:cxnSpLocks/>
          </p:cNvCxnSpPr>
          <p:nvPr/>
        </p:nvCxnSpPr>
        <p:spPr>
          <a:xfrm>
            <a:off x="8836182" y="1149737"/>
            <a:ext cx="0" cy="5155813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99B2B10-ACEE-7662-594F-677B7C5A7AFB}"/>
              </a:ext>
            </a:extLst>
          </p:cNvPr>
          <p:cNvCxnSpPr>
            <a:cxnSpLocks/>
          </p:cNvCxnSpPr>
          <p:nvPr/>
        </p:nvCxnSpPr>
        <p:spPr>
          <a:xfrm flipH="1">
            <a:off x="592454" y="2428335"/>
            <a:ext cx="1099996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4FAEF20-E365-631B-D9FB-44565342746E}"/>
              </a:ext>
            </a:extLst>
          </p:cNvPr>
          <p:cNvCxnSpPr>
            <a:cxnSpLocks/>
          </p:cNvCxnSpPr>
          <p:nvPr/>
        </p:nvCxnSpPr>
        <p:spPr>
          <a:xfrm flipH="1">
            <a:off x="601979" y="3733260"/>
            <a:ext cx="1099996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862FB42-854A-5732-11EE-249DA976E66F}"/>
              </a:ext>
            </a:extLst>
          </p:cNvPr>
          <p:cNvCxnSpPr>
            <a:cxnSpLocks/>
          </p:cNvCxnSpPr>
          <p:nvPr/>
        </p:nvCxnSpPr>
        <p:spPr>
          <a:xfrm flipH="1">
            <a:off x="590059" y="5019135"/>
            <a:ext cx="10999960" cy="0"/>
          </a:xfrm>
          <a:prstGeom prst="line">
            <a:avLst/>
          </a:prstGeom>
          <a:ln w="38100">
            <a:solidFill>
              <a:srgbClr val="1CDFF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FC45001-BBC8-D89B-5069-332B5CB8B65E}"/>
              </a:ext>
            </a:extLst>
          </p:cNvPr>
          <p:cNvCxnSpPr>
            <a:cxnSpLocks/>
          </p:cNvCxnSpPr>
          <p:nvPr/>
        </p:nvCxnSpPr>
        <p:spPr>
          <a:xfrm>
            <a:off x="590059" y="1149737"/>
            <a:ext cx="10999960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66ED70F-265E-A245-DE32-A56C45AAC5C5}"/>
              </a:ext>
            </a:extLst>
          </p:cNvPr>
          <p:cNvCxnSpPr>
            <a:cxnSpLocks/>
          </p:cNvCxnSpPr>
          <p:nvPr/>
        </p:nvCxnSpPr>
        <p:spPr>
          <a:xfrm>
            <a:off x="590059" y="6305550"/>
            <a:ext cx="10999960" cy="0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DEEB390-6855-105A-ACC0-300901BA6BF4}"/>
              </a:ext>
            </a:extLst>
          </p:cNvPr>
          <p:cNvCxnSpPr>
            <a:cxnSpLocks/>
          </p:cNvCxnSpPr>
          <p:nvPr/>
        </p:nvCxnSpPr>
        <p:spPr>
          <a:xfrm>
            <a:off x="590059" y="1168787"/>
            <a:ext cx="0" cy="5120153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DF37180-88FC-C398-646C-55A5021AC4AA}"/>
              </a:ext>
            </a:extLst>
          </p:cNvPr>
          <p:cNvCxnSpPr>
            <a:cxnSpLocks/>
          </p:cNvCxnSpPr>
          <p:nvPr/>
        </p:nvCxnSpPr>
        <p:spPr>
          <a:xfrm>
            <a:off x="11592414" y="1168787"/>
            <a:ext cx="0" cy="5120153"/>
          </a:xfrm>
          <a:prstGeom prst="line">
            <a:avLst/>
          </a:prstGeom>
          <a:ln w="57150">
            <a:solidFill>
              <a:srgbClr val="1CDF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1CF916E9-5DFE-AB04-55AF-79B168DCCDD9}"/>
              </a:ext>
            </a:extLst>
          </p:cNvPr>
          <p:cNvSpPr/>
          <p:nvPr/>
        </p:nvSpPr>
        <p:spPr>
          <a:xfrm>
            <a:off x="567446" y="1125928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43C51D8-EE99-342D-156A-7ED72B25E58E}"/>
              </a:ext>
            </a:extLst>
          </p:cNvPr>
          <p:cNvSpPr/>
          <p:nvPr/>
        </p:nvSpPr>
        <p:spPr>
          <a:xfrm>
            <a:off x="567057" y="6277928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4177ECB-EA07-ABD8-2236-A4790E8AEE8D}"/>
              </a:ext>
            </a:extLst>
          </p:cNvPr>
          <p:cNvSpPr/>
          <p:nvPr/>
        </p:nvSpPr>
        <p:spPr>
          <a:xfrm>
            <a:off x="11567159" y="6280589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FAA12F8-A0F2-EBF2-5411-AD597F98A6C0}"/>
              </a:ext>
            </a:extLst>
          </p:cNvPr>
          <p:cNvSpPr/>
          <p:nvPr/>
        </p:nvSpPr>
        <p:spPr>
          <a:xfrm>
            <a:off x="11566525" y="1125098"/>
            <a:ext cx="45719" cy="45719"/>
          </a:xfrm>
          <a:prstGeom prst="rect">
            <a:avLst/>
          </a:prstGeom>
          <a:solidFill>
            <a:srgbClr val="1CDFF5"/>
          </a:solidFill>
          <a:ln>
            <a:solidFill>
              <a:srgbClr val="1CD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42689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resultados científicos</Template>
  <TotalTime>289</TotalTime>
  <Words>1333</Words>
  <Application>Microsoft Office PowerPoint</Application>
  <PresentationFormat>Widescreen</PresentationFormat>
  <Paragraphs>261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Personalizado</vt:lpstr>
      <vt:lpstr>A TORRE DOS NÚMEROS</vt:lpstr>
      <vt:lpstr>VISÃO DO PRODUTO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 Kanas</dc:creator>
  <cp:lastModifiedBy>Gui Kanas</cp:lastModifiedBy>
  <cp:revision>216</cp:revision>
  <dcterms:created xsi:type="dcterms:W3CDTF">2025-03-17T12:20:41Z</dcterms:created>
  <dcterms:modified xsi:type="dcterms:W3CDTF">2025-04-01T23:36:53Z</dcterms:modified>
</cp:coreProperties>
</file>